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310" r:id="rId2"/>
    <p:sldId id="262" r:id="rId3"/>
    <p:sldId id="312" r:id="rId4"/>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3"/>
    <p:restoredTop sz="94672"/>
  </p:normalViewPr>
  <p:slideViewPr>
    <p:cSldViewPr snapToGrid="0" snapToObjects="1">
      <p:cViewPr>
        <p:scale>
          <a:sx n="147" d="100"/>
          <a:sy n="147" d="100"/>
        </p:scale>
        <p:origin x="11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AF69F-D068-4743-BFB3-80BE4DA0A1AB}"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5C2A5C90-D4AA-5445-BAC7-45254AE63AAC}">
      <dgm:prSet phldrT="[Text]"/>
      <dgm:spPr/>
      <dgm:t>
        <a:bodyPr/>
        <a:lstStyle/>
        <a:p>
          <a:r>
            <a:rPr lang="en-US" dirty="0"/>
            <a:t>Develop</a:t>
          </a:r>
        </a:p>
      </dgm:t>
    </dgm:pt>
    <dgm:pt modelId="{D9BAAE1E-3964-9A46-8B6E-FCB5FE333C23}" type="parTrans" cxnId="{05B43161-D60C-664E-AB2D-1EB755B3228F}">
      <dgm:prSet/>
      <dgm:spPr/>
      <dgm:t>
        <a:bodyPr/>
        <a:lstStyle/>
        <a:p>
          <a:endParaRPr lang="en-US"/>
        </a:p>
      </dgm:t>
    </dgm:pt>
    <dgm:pt modelId="{9435F212-6B3A-B247-AF6B-8C67DFA7F88A}" type="sibTrans" cxnId="{05B43161-D60C-664E-AB2D-1EB755B3228F}">
      <dgm:prSet/>
      <dgm:spPr/>
      <dgm:t>
        <a:bodyPr/>
        <a:lstStyle/>
        <a:p>
          <a:endParaRPr lang="en-US"/>
        </a:p>
      </dgm:t>
    </dgm:pt>
    <dgm:pt modelId="{4D08B6EE-2B1D-7C41-83DC-61A15E51DD71}">
      <dgm:prSet phldrT="[Text]"/>
      <dgm:spPr/>
      <dgm:t>
        <a:bodyPr/>
        <a:lstStyle/>
        <a:p>
          <a:r>
            <a:rPr lang="en-US" dirty="0"/>
            <a:t>Design</a:t>
          </a:r>
        </a:p>
      </dgm:t>
    </dgm:pt>
    <dgm:pt modelId="{D41D8A18-6A8A-F04B-BA88-4661C050316A}" type="parTrans" cxnId="{D79A38C3-9685-BA40-AE90-ADB8411ACD5B}">
      <dgm:prSet/>
      <dgm:spPr/>
      <dgm:t>
        <a:bodyPr/>
        <a:lstStyle/>
        <a:p>
          <a:endParaRPr lang="en-US"/>
        </a:p>
      </dgm:t>
    </dgm:pt>
    <dgm:pt modelId="{38A39A8F-3487-9B49-8443-E984699598D4}" type="sibTrans" cxnId="{D79A38C3-9685-BA40-AE90-ADB8411ACD5B}">
      <dgm:prSet/>
      <dgm:spPr/>
      <dgm:t>
        <a:bodyPr/>
        <a:lstStyle/>
        <a:p>
          <a:endParaRPr lang="en-US"/>
        </a:p>
      </dgm:t>
    </dgm:pt>
    <dgm:pt modelId="{67C20AC9-C647-004F-A625-32E5D01CDBE7}">
      <dgm:prSet phldrT="[Text]"/>
      <dgm:spPr/>
      <dgm:t>
        <a:bodyPr/>
        <a:lstStyle/>
        <a:p>
          <a:r>
            <a:rPr lang="en-US"/>
            <a:t>machines for solids recovery, liquid clarification, and minimize water consumption.</a:t>
          </a:r>
        </a:p>
      </dgm:t>
    </dgm:pt>
    <dgm:pt modelId="{577ED914-BDDB-B540-B539-3193A0A9634B}" type="parTrans" cxnId="{194B1DCE-5050-D34D-9B1A-C32383802166}">
      <dgm:prSet/>
      <dgm:spPr/>
      <dgm:t>
        <a:bodyPr/>
        <a:lstStyle/>
        <a:p>
          <a:endParaRPr lang="en-US"/>
        </a:p>
      </dgm:t>
    </dgm:pt>
    <dgm:pt modelId="{C2918CFD-7899-354F-8239-9F9BC4DD74C3}" type="sibTrans" cxnId="{194B1DCE-5050-D34D-9B1A-C32383802166}">
      <dgm:prSet/>
      <dgm:spPr/>
      <dgm:t>
        <a:bodyPr/>
        <a:lstStyle/>
        <a:p>
          <a:endParaRPr lang="en-US"/>
        </a:p>
      </dgm:t>
    </dgm:pt>
    <dgm:pt modelId="{6A4738EB-1A23-CD4A-822E-8AD07E8B7166}">
      <dgm:prSet phldrT="[Text]"/>
      <dgm:spPr/>
      <dgm:t>
        <a:bodyPr/>
        <a:lstStyle/>
        <a:p>
          <a:r>
            <a:rPr lang="en-US"/>
            <a:t>Deliver</a:t>
          </a:r>
        </a:p>
      </dgm:t>
    </dgm:pt>
    <dgm:pt modelId="{266281F3-1716-9346-BC13-BD63BF90FD07}" type="parTrans" cxnId="{252B4CE4-CBDF-6940-BED9-82831843FF1D}">
      <dgm:prSet/>
      <dgm:spPr/>
      <dgm:t>
        <a:bodyPr/>
        <a:lstStyle/>
        <a:p>
          <a:endParaRPr lang="en-US"/>
        </a:p>
      </dgm:t>
    </dgm:pt>
    <dgm:pt modelId="{AD58857C-4140-0F4C-9188-ADC2C10B78E6}" type="sibTrans" cxnId="{252B4CE4-CBDF-6940-BED9-82831843FF1D}">
      <dgm:prSet/>
      <dgm:spPr/>
      <dgm:t>
        <a:bodyPr/>
        <a:lstStyle/>
        <a:p>
          <a:endParaRPr lang="en-US"/>
        </a:p>
      </dgm:t>
    </dgm:pt>
    <dgm:pt modelId="{C98BFA59-2D41-1648-B052-72AB90739975}">
      <dgm:prSet phldrT="[Text]"/>
      <dgm:spPr/>
      <dgm:t>
        <a:bodyPr/>
        <a:lstStyle/>
        <a:p>
          <a:r>
            <a:rPr lang="en-US"/>
            <a:t>project specific solutions for better economic, and environmental process performance. </a:t>
          </a:r>
        </a:p>
      </dgm:t>
    </dgm:pt>
    <dgm:pt modelId="{9E1ECFA6-DE0C-3247-A02E-4166218CA23E}" type="parTrans" cxnId="{D980C687-B92D-3E47-AA89-AFA6969540C5}">
      <dgm:prSet/>
      <dgm:spPr/>
      <dgm:t>
        <a:bodyPr/>
        <a:lstStyle/>
        <a:p>
          <a:endParaRPr lang="en-US"/>
        </a:p>
      </dgm:t>
    </dgm:pt>
    <dgm:pt modelId="{65309C24-04C4-2442-A2B2-E8E7D426672E}" type="sibTrans" cxnId="{D980C687-B92D-3E47-AA89-AFA6969540C5}">
      <dgm:prSet/>
      <dgm:spPr/>
      <dgm:t>
        <a:bodyPr/>
        <a:lstStyle/>
        <a:p>
          <a:endParaRPr lang="en-US"/>
        </a:p>
      </dgm:t>
    </dgm:pt>
    <dgm:pt modelId="{DFB02A42-09E7-D948-BB45-FDC5603D3B52}">
      <dgm:prSet phldrT="[Text]"/>
      <dgm:spPr/>
      <dgm:t>
        <a:bodyPr/>
        <a:lstStyle/>
        <a:p>
          <a:pPr marL="228600" marR="0" lvl="1" indent="-228600" algn="l" defTabSz="977900" rtl="0" eaLnBrk="1" fontAlgn="auto" latinLnBrk="0" hangingPunct="1">
            <a:lnSpc>
              <a:spcPct val="90000"/>
            </a:lnSpc>
            <a:spcBef>
              <a:spcPct val="0"/>
            </a:spcBef>
            <a:spcAft>
              <a:spcPct val="15000"/>
            </a:spcAft>
            <a:buClrTx/>
            <a:buSzTx/>
            <a:buFontTx/>
            <a:buNone/>
            <a:tabLst/>
            <a:defRPr/>
          </a:pPr>
          <a:r>
            <a:rPr lang="en-US" dirty="0"/>
            <a:t>process solutions partnerships to find efficiencies on new or existing process.</a:t>
          </a:r>
        </a:p>
      </dgm:t>
    </dgm:pt>
    <dgm:pt modelId="{8D51676D-58D2-724E-AE2D-23C152B0116D}" type="sibTrans" cxnId="{C4534DDC-755D-7248-8636-2DDE5B097C19}">
      <dgm:prSet/>
      <dgm:spPr/>
      <dgm:t>
        <a:bodyPr/>
        <a:lstStyle/>
        <a:p>
          <a:endParaRPr lang="en-US"/>
        </a:p>
      </dgm:t>
    </dgm:pt>
    <dgm:pt modelId="{B112FA57-1CDA-254C-BE28-3E5CE46CD096}" type="parTrans" cxnId="{C4534DDC-755D-7248-8636-2DDE5B097C19}">
      <dgm:prSet/>
      <dgm:spPr/>
      <dgm:t>
        <a:bodyPr/>
        <a:lstStyle/>
        <a:p>
          <a:endParaRPr lang="en-US"/>
        </a:p>
      </dgm:t>
    </dgm:pt>
    <dgm:pt modelId="{257A3B74-D341-1D44-960D-A55F28CB8779}" type="pres">
      <dgm:prSet presAssocID="{1CCAF69F-D068-4743-BFB3-80BE4DA0A1AB}" presName="linearFlow" presStyleCnt="0">
        <dgm:presLayoutVars>
          <dgm:dir/>
          <dgm:animLvl val="lvl"/>
          <dgm:resizeHandles val="exact"/>
        </dgm:presLayoutVars>
      </dgm:prSet>
      <dgm:spPr/>
    </dgm:pt>
    <dgm:pt modelId="{6728D6E6-08DA-7B42-8AAE-074CA88158FB}" type="pres">
      <dgm:prSet presAssocID="{5C2A5C90-D4AA-5445-BAC7-45254AE63AAC}" presName="composite" presStyleCnt="0"/>
      <dgm:spPr/>
    </dgm:pt>
    <dgm:pt modelId="{A642112A-05DB-F743-8719-6C9BC404925E}" type="pres">
      <dgm:prSet presAssocID="{5C2A5C90-D4AA-5445-BAC7-45254AE63AAC}" presName="parentText" presStyleLbl="alignNode1" presStyleIdx="0" presStyleCnt="3">
        <dgm:presLayoutVars>
          <dgm:chMax val="1"/>
          <dgm:bulletEnabled val="1"/>
        </dgm:presLayoutVars>
      </dgm:prSet>
      <dgm:spPr/>
    </dgm:pt>
    <dgm:pt modelId="{A79F4492-9735-7549-A32B-5C253F88D713}" type="pres">
      <dgm:prSet presAssocID="{5C2A5C90-D4AA-5445-BAC7-45254AE63AAC}" presName="descendantText" presStyleLbl="alignAcc1" presStyleIdx="0" presStyleCnt="3" custLinFactNeighborX="-16" custLinFactNeighborY="-23153">
        <dgm:presLayoutVars>
          <dgm:bulletEnabled val="1"/>
        </dgm:presLayoutVars>
      </dgm:prSet>
      <dgm:spPr/>
    </dgm:pt>
    <dgm:pt modelId="{B299D8E2-88E1-E646-BFBB-D06EE5E4F2CD}" type="pres">
      <dgm:prSet presAssocID="{9435F212-6B3A-B247-AF6B-8C67DFA7F88A}" presName="sp" presStyleCnt="0"/>
      <dgm:spPr/>
    </dgm:pt>
    <dgm:pt modelId="{EB998B45-5EF4-1749-B5A3-EA292B2EFE3C}" type="pres">
      <dgm:prSet presAssocID="{4D08B6EE-2B1D-7C41-83DC-61A15E51DD71}" presName="composite" presStyleCnt="0"/>
      <dgm:spPr/>
    </dgm:pt>
    <dgm:pt modelId="{D1EA420F-1DF1-5344-B7F5-E35B9110231C}" type="pres">
      <dgm:prSet presAssocID="{4D08B6EE-2B1D-7C41-83DC-61A15E51DD71}" presName="parentText" presStyleLbl="alignNode1" presStyleIdx="1" presStyleCnt="3">
        <dgm:presLayoutVars>
          <dgm:chMax val="1"/>
          <dgm:bulletEnabled val="1"/>
        </dgm:presLayoutVars>
      </dgm:prSet>
      <dgm:spPr/>
    </dgm:pt>
    <dgm:pt modelId="{CDB33FD4-E56B-A341-A400-D904DBDB3306}" type="pres">
      <dgm:prSet presAssocID="{4D08B6EE-2B1D-7C41-83DC-61A15E51DD71}" presName="descendantText" presStyleLbl="alignAcc1" presStyleIdx="1" presStyleCnt="3">
        <dgm:presLayoutVars>
          <dgm:bulletEnabled val="1"/>
        </dgm:presLayoutVars>
      </dgm:prSet>
      <dgm:spPr/>
    </dgm:pt>
    <dgm:pt modelId="{0172CB43-37D0-AF40-A6A6-09CD63FADAE0}" type="pres">
      <dgm:prSet presAssocID="{38A39A8F-3487-9B49-8443-E984699598D4}" presName="sp" presStyleCnt="0"/>
      <dgm:spPr/>
    </dgm:pt>
    <dgm:pt modelId="{F08C7711-B106-0945-993E-11BC611CAC19}" type="pres">
      <dgm:prSet presAssocID="{6A4738EB-1A23-CD4A-822E-8AD07E8B7166}" presName="composite" presStyleCnt="0"/>
      <dgm:spPr/>
    </dgm:pt>
    <dgm:pt modelId="{49D1BB05-5272-0245-AB1A-43362D2AE612}" type="pres">
      <dgm:prSet presAssocID="{6A4738EB-1A23-CD4A-822E-8AD07E8B7166}" presName="parentText" presStyleLbl="alignNode1" presStyleIdx="2" presStyleCnt="3">
        <dgm:presLayoutVars>
          <dgm:chMax val="1"/>
          <dgm:bulletEnabled val="1"/>
        </dgm:presLayoutVars>
      </dgm:prSet>
      <dgm:spPr/>
    </dgm:pt>
    <dgm:pt modelId="{6D94C090-E821-3144-82F1-5B1C65964636}" type="pres">
      <dgm:prSet presAssocID="{6A4738EB-1A23-CD4A-822E-8AD07E8B7166}" presName="descendantText" presStyleLbl="alignAcc1" presStyleIdx="2" presStyleCnt="3">
        <dgm:presLayoutVars>
          <dgm:bulletEnabled val="1"/>
        </dgm:presLayoutVars>
      </dgm:prSet>
      <dgm:spPr/>
    </dgm:pt>
  </dgm:ptLst>
  <dgm:cxnLst>
    <dgm:cxn modelId="{9E456301-8295-9B48-96FC-6A6EE6106E03}" type="presOf" srcId="{1CCAF69F-D068-4743-BFB3-80BE4DA0A1AB}" destId="{257A3B74-D341-1D44-960D-A55F28CB8779}" srcOrd="0" destOrd="0" presId="urn:microsoft.com/office/officeart/2005/8/layout/chevron2"/>
    <dgm:cxn modelId="{71B83623-E735-6F42-8D54-32169B9F6D74}" type="presOf" srcId="{67C20AC9-C647-004F-A625-32E5D01CDBE7}" destId="{CDB33FD4-E56B-A341-A400-D904DBDB3306}" srcOrd="0" destOrd="0" presId="urn:microsoft.com/office/officeart/2005/8/layout/chevron2"/>
    <dgm:cxn modelId="{032E7C59-DC64-7845-A546-3D37D37A43D8}" type="presOf" srcId="{4D08B6EE-2B1D-7C41-83DC-61A15E51DD71}" destId="{D1EA420F-1DF1-5344-B7F5-E35B9110231C}" srcOrd="0" destOrd="0" presId="urn:microsoft.com/office/officeart/2005/8/layout/chevron2"/>
    <dgm:cxn modelId="{05B43161-D60C-664E-AB2D-1EB755B3228F}" srcId="{1CCAF69F-D068-4743-BFB3-80BE4DA0A1AB}" destId="{5C2A5C90-D4AA-5445-BAC7-45254AE63AAC}" srcOrd="0" destOrd="0" parTransId="{D9BAAE1E-3964-9A46-8B6E-FCB5FE333C23}" sibTransId="{9435F212-6B3A-B247-AF6B-8C67DFA7F88A}"/>
    <dgm:cxn modelId="{D980C687-B92D-3E47-AA89-AFA6969540C5}" srcId="{6A4738EB-1A23-CD4A-822E-8AD07E8B7166}" destId="{C98BFA59-2D41-1648-B052-72AB90739975}" srcOrd="0" destOrd="0" parTransId="{9E1ECFA6-DE0C-3247-A02E-4166218CA23E}" sibTransId="{65309C24-04C4-2442-A2B2-E8E7D426672E}"/>
    <dgm:cxn modelId="{D6E52588-83C3-BC4B-AD2A-C7940FCDF10F}" type="presOf" srcId="{DFB02A42-09E7-D948-BB45-FDC5603D3B52}" destId="{A79F4492-9735-7549-A32B-5C253F88D713}" srcOrd="0" destOrd="0" presId="urn:microsoft.com/office/officeart/2005/8/layout/chevron2"/>
    <dgm:cxn modelId="{5C8B028E-462F-5D4E-BCCC-C5D223DB1388}" type="presOf" srcId="{6A4738EB-1A23-CD4A-822E-8AD07E8B7166}" destId="{49D1BB05-5272-0245-AB1A-43362D2AE612}" srcOrd="0" destOrd="0" presId="urn:microsoft.com/office/officeart/2005/8/layout/chevron2"/>
    <dgm:cxn modelId="{D79A38C3-9685-BA40-AE90-ADB8411ACD5B}" srcId="{1CCAF69F-D068-4743-BFB3-80BE4DA0A1AB}" destId="{4D08B6EE-2B1D-7C41-83DC-61A15E51DD71}" srcOrd="1" destOrd="0" parTransId="{D41D8A18-6A8A-F04B-BA88-4661C050316A}" sibTransId="{38A39A8F-3487-9B49-8443-E984699598D4}"/>
    <dgm:cxn modelId="{194B1DCE-5050-D34D-9B1A-C32383802166}" srcId="{4D08B6EE-2B1D-7C41-83DC-61A15E51DD71}" destId="{67C20AC9-C647-004F-A625-32E5D01CDBE7}" srcOrd="0" destOrd="0" parTransId="{577ED914-BDDB-B540-B539-3193A0A9634B}" sibTransId="{C2918CFD-7899-354F-8239-9F9BC4DD74C3}"/>
    <dgm:cxn modelId="{94AF37DB-1200-004B-8BD3-9BC81A6012BB}" type="presOf" srcId="{5C2A5C90-D4AA-5445-BAC7-45254AE63AAC}" destId="{A642112A-05DB-F743-8719-6C9BC404925E}" srcOrd="0" destOrd="0" presId="urn:microsoft.com/office/officeart/2005/8/layout/chevron2"/>
    <dgm:cxn modelId="{C4534DDC-755D-7248-8636-2DDE5B097C19}" srcId="{5C2A5C90-D4AA-5445-BAC7-45254AE63AAC}" destId="{DFB02A42-09E7-D948-BB45-FDC5603D3B52}" srcOrd="0" destOrd="0" parTransId="{B112FA57-1CDA-254C-BE28-3E5CE46CD096}" sibTransId="{8D51676D-58D2-724E-AE2D-23C152B0116D}"/>
    <dgm:cxn modelId="{16087ADD-AB3E-7043-B228-EDA54FFF33A5}" type="presOf" srcId="{C98BFA59-2D41-1648-B052-72AB90739975}" destId="{6D94C090-E821-3144-82F1-5B1C65964636}" srcOrd="0" destOrd="0" presId="urn:microsoft.com/office/officeart/2005/8/layout/chevron2"/>
    <dgm:cxn modelId="{252B4CE4-CBDF-6940-BED9-82831843FF1D}" srcId="{1CCAF69F-D068-4743-BFB3-80BE4DA0A1AB}" destId="{6A4738EB-1A23-CD4A-822E-8AD07E8B7166}" srcOrd="2" destOrd="0" parTransId="{266281F3-1716-9346-BC13-BD63BF90FD07}" sibTransId="{AD58857C-4140-0F4C-9188-ADC2C10B78E6}"/>
    <dgm:cxn modelId="{0C98FD0F-FB7C-664C-A456-7A688F8FDA72}" type="presParOf" srcId="{257A3B74-D341-1D44-960D-A55F28CB8779}" destId="{6728D6E6-08DA-7B42-8AAE-074CA88158FB}" srcOrd="0" destOrd="0" presId="urn:microsoft.com/office/officeart/2005/8/layout/chevron2"/>
    <dgm:cxn modelId="{635EA10C-3B10-5742-8743-3678DF22B4C6}" type="presParOf" srcId="{6728D6E6-08DA-7B42-8AAE-074CA88158FB}" destId="{A642112A-05DB-F743-8719-6C9BC404925E}" srcOrd="0" destOrd="0" presId="urn:microsoft.com/office/officeart/2005/8/layout/chevron2"/>
    <dgm:cxn modelId="{B2A32902-F9B0-514A-950D-862861D0C135}" type="presParOf" srcId="{6728D6E6-08DA-7B42-8AAE-074CA88158FB}" destId="{A79F4492-9735-7549-A32B-5C253F88D713}" srcOrd="1" destOrd="0" presId="urn:microsoft.com/office/officeart/2005/8/layout/chevron2"/>
    <dgm:cxn modelId="{81FBBA54-D9D4-B545-81C3-B56D82E82430}" type="presParOf" srcId="{257A3B74-D341-1D44-960D-A55F28CB8779}" destId="{B299D8E2-88E1-E646-BFBB-D06EE5E4F2CD}" srcOrd="1" destOrd="0" presId="urn:microsoft.com/office/officeart/2005/8/layout/chevron2"/>
    <dgm:cxn modelId="{9865B945-7663-A441-B4C0-D996DF744549}" type="presParOf" srcId="{257A3B74-D341-1D44-960D-A55F28CB8779}" destId="{EB998B45-5EF4-1749-B5A3-EA292B2EFE3C}" srcOrd="2" destOrd="0" presId="urn:microsoft.com/office/officeart/2005/8/layout/chevron2"/>
    <dgm:cxn modelId="{73A8F61D-0C07-804A-8C57-45B96C311137}" type="presParOf" srcId="{EB998B45-5EF4-1749-B5A3-EA292B2EFE3C}" destId="{D1EA420F-1DF1-5344-B7F5-E35B9110231C}" srcOrd="0" destOrd="0" presId="urn:microsoft.com/office/officeart/2005/8/layout/chevron2"/>
    <dgm:cxn modelId="{6C77147E-F364-D64D-8A7E-851B4823E7CA}" type="presParOf" srcId="{EB998B45-5EF4-1749-B5A3-EA292B2EFE3C}" destId="{CDB33FD4-E56B-A341-A400-D904DBDB3306}" srcOrd="1" destOrd="0" presId="urn:microsoft.com/office/officeart/2005/8/layout/chevron2"/>
    <dgm:cxn modelId="{A98B55AA-7D2E-D24C-AE78-04D8BD8322C1}" type="presParOf" srcId="{257A3B74-D341-1D44-960D-A55F28CB8779}" destId="{0172CB43-37D0-AF40-A6A6-09CD63FADAE0}" srcOrd="3" destOrd="0" presId="urn:microsoft.com/office/officeart/2005/8/layout/chevron2"/>
    <dgm:cxn modelId="{289A3607-7CCB-5C45-BF1E-70EA1040E642}" type="presParOf" srcId="{257A3B74-D341-1D44-960D-A55F28CB8779}" destId="{F08C7711-B106-0945-993E-11BC611CAC19}" srcOrd="4" destOrd="0" presId="urn:microsoft.com/office/officeart/2005/8/layout/chevron2"/>
    <dgm:cxn modelId="{822FBE0D-7640-0B44-A44C-833940481BCF}" type="presParOf" srcId="{F08C7711-B106-0945-993E-11BC611CAC19}" destId="{49D1BB05-5272-0245-AB1A-43362D2AE612}" srcOrd="0" destOrd="0" presId="urn:microsoft.com/office/officeart/2005/8/layout/chevron2"/>
    <dgm:cxn modelId="{111D08F6-35D2-C54A-9A78-BDA297009CEF}" type="presParOf" srcId="{F08C7711-B106-0945-993E-11BC611CAC19}" destId="{6D94C090-E821-3144-82F1-5B1C6596463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2112A-05DB-F743-8719-6C9BC404925E}">
      <dsp:nvSpPr>
        <dsp:cNvPr id="0" name=""/>
        <dsp:cNvSpPr/>
      </dsp:nvSpPr>
      <dsp:spPr>
        <a:xfrm rot="5400000">
          <a:off x="-165143" y="166278"/>
          <a:ext cx="1100953" cy="77066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Develop</a:t>
          </a:r>
        </a:p>
      </dsp:txBody>
      <dsp:txXfrm rot="-5400000">
        <a:off x="1" y="386469"/>
        <a:ext cx="770667" cy="330286"/>
      </dsp:txXfrm>
    </dsp:sp>
    <dsp:sp modelId="{A79F4492-9735-7549-A32B-5C253F88D713}">
      <dsp:nvSpPr>
        <dsp:cNvPr id="0" name=""/>
        <dsp:cNvSpPr/>
      </dsp:nvSpPr>
      <dsp:spPr>
        <a:xfrm rot="5400000">
          <a:off x="2459236" y="-1689223"/>
          <a:ext cx="715619" cy="40940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228600" marR="0" lvl="1" indent="-228600" algn="l" defTabSz="977900" rtl="0" eaLnBrk="1" fontAlgn="auto" latinLnBrk="0" hangingPunct="1">
            <a:lnSpc>
              <a:spcPct val="90000"/>
            </a:lnSpc>
            <a:spcBef>
              <a:spcPct val="0"/>
            </a:spcBef>
            <a:spcAft>
              <a:spcPct val="15000"/>
            </a:spcAft>
            <a:buClrTx/>
            <a:buSzTx/>
            <a:buFontTx/>
            <a:buNone/>
            <a:tabLst/>
            <a:defRPr/>
          </a:pPr>
          <a:r>
            <a:rPr lang="en-US" sz="1500" kern="1200" dirty="0"/>
            <a:t>process solutions partnerships to find efficiencies on new or existing process.</a:t>
          </a:r>
        </a:p>
      </dsp:txBody>
      <dsp:txXfrm rot="-5400000">
        <a:off x="770012" y="34935"/>
        <a:ext cx="4059133" cy="645751"/>
      </dsp:txXfrm>
    </dsp:sp>
    <dsp:sp modelId="{D1EA420F-1DF1-5344-B7F5-E35B9110231C}">
      <dsp:nvSpPr>
        <dsp:cNvPr id="0" name=""/>
        <dsp:cNvSpPr/>
      </dsp:nvSpPr>
      <dsp:spPr>
        <a:xfrm rot="5400000">
          <a:off x="-165143" y="1063736"/>
          <a:ext cx="1100953" cy="77066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Design</a:t>
          </a:r>
        </a:p>
      </dsp:txBody>
      <dsp:txXfrm rot="-5400000">
        <a:off x="1" y="1283927"/>
        <a:ext cx="770667" cy="330286"/>
      </dsp:txXfrm>
    </dsp:sp>
    <dsp:sp modelId="{CDB33FD4-E56B-A341-A400-D904DBDB3306}">
      <dsp:nvSpPr>
        <dsp:cNvPr id="0" name=""/>
        <dsp:cNvSpPr/>
      </dsp:nvSpPr>
      <dsp:spPr>
        <a:xfrm rot="5400000">
          <a:off x="2459891" y="-790630"/>
          <a:ext cx="715619" cy="40940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machines for solids recovery, liquid clarification, and minimize water consumption.</a:t>
          </a:r>
        </a:p>
      </dsp:txBody>
      <dsp:txXfrm rot="-5400000">
        <a:off x="770667" y="933528"/>
        <a:ext cx="4059133" cy="645751"/>
      </dsp:txXfrm>
    </dsp:sp>
    <dsp:sp modelId="{49D1BB05-5272-0245-AB1A-43362D2AE612}">
      <dsp:nvSpPr>
        <dsp:cNvPr id="0" name=""/>
        <dsp:cNvSpPr/>
      </dsp:nvSpPr>
      <dsp:spPr>
        <a:xfrm rot="5400000">
          <a:off x="-165143" y="1961194"/>
          <a:ext cx="1100953" cy="77066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Deliver</a:t>
          </a:r>
        </a:p>
      </dsp:txBody>
      <dsp:txXfrm rot="-5400000">
        <a:off x="1" y="2181385"/>
        <a:ext cx="770667" cy="330286"/>
      </dsp:txXfrm>
    </dsp:sp>
    <dsp:sp modelId="{6D94C090-E821-3144-82F1-5B1C65964636}">
      <dsp:nvSpPr>
        <dsp:cNvPr id="0" name=""/>
        <dsp:cNvSpPr/>
      </dsp:nvSpPr>
      <dsp:spPr>
        <a:xfrm rot="5400000">
          <a:off x="2459891" y="106827"/>
          <a:ext cx="715619" cy="4094067"/>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project specific solutions for better economic, and environmental process performance. </a:t>
          </a:r>
        </a:p>
      </dsp:txBody>
      <dsp:txXfrm rot="-5400000">
        <a:off x="770667" y="1830985"/>
        <a:ext cx="4059133" cy="6457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AD270E-F1DD-ED40-88B0-33B66448D392}" type="datetimeFigureOut">
              <a:rPr lang="en-CA" smtClean="0"/>
              <a:t>2021-08-27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24790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D270E-F1DD-ED40-88B0-33B66448D392}" type="datetimeFigureOut">
              <a:rPr lang="en-CA" smtClean="0"/>
              <a:t>2021-08-27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75672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D270E-F1DD-ED40-88B0-33B66448D392}" type="datetimeFigureOut">
              <a:rPr lang="en-CA" smtClean="0"/>
              <a:t>2021-08-27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319732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D270E-F1DD-ED40-88B0-33B66448D392}" type="datetimeFigureOut">
              <a:rPr lang="en-CA" smtClean="0"/>
              <a:t>2021-08-27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120613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D270E-F1DD-ED40-88B0-33B66448D392}" type="datetimeFigureOut">
              <a:rPr lang="en-CA" smtClean="0"/>
              <a:t>2021-08-27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187444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AD270E-F1DD-ED40-88B0-33B66448D392}" type="datetimeFigureOut">
              <a:rPr lang="en-CA" smtClean="0"/>
              <a:t>2021-08-27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77735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AD270E-F1DD-ED40-88B0-33B66448D392}" type="datetimeFigureOut">
              <a:rPr lang="en-CA" smtClean="0"/>
              <a:t>2021-08-27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394154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AD270E-F1DD-ED40-88B0-33B66448D392}" type="datetimeFigureOut">
              <a:rPr lang="en-CA" smtClean="0"/>
              <a:t>2021-08-27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208820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D270E-F1DD-ED40-88B0-33B66448D392}" type="datetimeFigureOut">
              <a:rPr lang="en-CA" smtClean="0"/>
              <a:t>2021-08-27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239984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AD270E-F1DD-ED40-88B0-33B66448D392}" type="datetimeFigureOut">
              <a:rPr lang="en-CA" smtClean="0"/>
              <a:t>2021-08-27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2575851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AD270E-F1DD-ED40-88B0-33B66448D392}" type="datetimeFigureOut">
              <a:rPr lang="en-CA" smtClean="0"/>
              <a:t>2021-08-27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3DE114-0BC1-9B42-85D2-8147B6420FD6}" type="slidenum">
              <a:rPr lang="en-CA" smtClean="0"/>
              <a:t>‹#›</a:t>
            </a:fld>
            <a:endParaRPr lang="en-CA"/>
          </a:p>
        </p:txBody>
      </p:sp>
    </p:spTree>
    <p:extLst>
      <p:ext uri="{BB962C8B-B14F-4D97-AF65-F5344CB8AC3E}">
        <p14:creationId xmlns:p14="http://schemas.microsoft.com/office/powerpoint/2010/main" val="168098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A6AD270E-F1DD-ED40-88B0-33B66448D392}" type="datetimeFigureOut">
              <a:rPr lang="en-CA" smtClean="0"/>
              <a:t>2021-08-27</a:t>
            </a:fld>
            <a:endParaRPr lang="en-CA"/>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C3DE114-0BC1-9B42-85D2-8147B6420FD6}" type="slidenum">
              <a:rPr lang="en-CA" smtClean="0"/>
              <a:t>‹#›</a:t>
            </a:fld>
            <a:endParaRPr lang="en-CA"/>
          </a:p>
        </p:txBody>
      </p:sp>
    </p:spTree>
    <p:extLst>
      <p:ext uri="{BB962C8B-B14F-4D97-AF65-F5344CB8AC3E}">
        <p14:creationId xmlns:p14="http://schemas.microsoft.com/office/powerpoint/2010/main" val="27206327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hyperlink" Target="mailto:projects@drycake.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projects@drycake.com" TargetMode="Externa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projects@drycake.com" TargetMode="Externa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1"/>
          <p:cNvSpPr>
            <a:spLocks noChangeArrowheads="1"/>
          </p:cNvSpPr>
          <p:nvPr/>
        </p:nvSpPr>
        <p:spPr bwMode="auto">
          <a:xfrm>
            <a:off x="1804993" y="2552700"/>
            <a:ext cx="184731" cy="369332"/>
          </a:xfrm>
          <a:prstGeom prst="rect">
            <a:avLst/>
          </a:prstGeom>
          <a:noFill/>
          <a:ln w="9525">
            <a:noFill/>
            <a:miter lim="800000"/>
            <a:headEnd/>
            <a:tailEnd/>
          </a:ln>
        </p:spPr>
        <p:txBody>
          <a:bodyPr wrap="none">
            <a:spAutoFit/>
          </a:bodyPr>
          <a:lstStyle/>
          <a:p>
            <a:endParaRPr lang="it-IT">
              <a:solidFill>
                <a:srgbClr val="002060"/>
              </a:solidFill>
            </a:endParaRPr>
          </a:p>
        </p:txBody>
      </p:sp>
      <p:sp>
        <p:nvSpPr>
          <p:cNvPr id="26" name="Rectangle 62"/>
          <p:cNvSpPr>
            <a:spLocks noChangeArrowheads="1"/>
          </p:cNvSpPr>
          <p:nvPr/>
        </p:nvSpPr>
        <p:spPr bwMode="auto">
          <a:xfrm>
            <a:off x="1804993" y="2552700"/>
            <a:ext cx="184731" cy="369332"/>
          </a:xfrm>
          <a:prstGeom prst="rect">
            <a:avLst/>
          </a:prstGeom>
          <a:noFill/>
          <a:ln w="9525">
            <a:noFill/>
            <a:miter lim="800000"/>
            <a:headEnd/>
            <a:tailEnd/>
          </a:ln>
        </p:spPr>
        <p:txBody>
          <a:bodyPr wrap="none">
            <a:spAutoFit/>
          </a:bodyPr>
          <a:lstStyle/>
          <a:p>
            <a:endParaRPr lang="it-IT">
              <a:solidFill>
                <a:srgbClr val="002060"/>
              </a:solidFill>
            </a:endParaRPr>
          </a:p>
        </p:txBody>
      </p:sp>
      <p:sp>
        <p:nvSpPr>
          <p:cNvPr id="19" name="Rectangle 61"/>
          <p:cNvSpPr>
            <a:spLocks noChangeArrowheads="1"/>
          </p:cNvSpPr>
          <p:nvPr/>
        </p:nvSpPr>
        <p:spPr bwMode="auto">
          <a:xfrm>
            <a:off x="1804993" y="2552700"/>
            <a:ext cx="184731" cy="369332"/>
          </a:xfrm>
          <a:prstGeom prst="rect">
            <a:avLst/>
          </a:prstGeom>
          <a:noFill/>
          <a:ln w="9525">
            <a:noFill/>
            <a:miter lim="800000"/>
            <a:headEnd/>
            <a:tailEnd/>
          </a:ln>
        </p:spPr>
        <p:txBody>
          <a:bodyPr wrap="none">
            <a:spAutoFit/>
          </a:bodyPr>
          <a:lstStyle/>
          <a:p>
            <a:endParaRPr lang="it-IT">
              <a:solidFill>
                <a:srgbClr val="002060"/>
              </a:solidFill>
            </a:endParaRPr>
          </a:p>
        </p:txBody>
      </p:sp>
      <p:sp>
        <p:nvSpPr>
          <p:cNvPr id="20" name="Rectangle 62"/>
          <p:cNvSpPr>
            <a:spLocks noChangeArrowheads="1"/>
          </p:cNvSpPr>
          <p:nvPr/>
        </p:nvSpPr>
        <p:spPr bwMode="auto">
          <a:xfrm>
            <a:off x="1804993" y="2552700"/>
            <a:ext cx="184731" cy="369332"/>
          </a:xfrm>
          <a:prstGeom prst="rect">
            <a:avLst/>
          </a:prstGeom>
          <a:noFill/>
          <a:ln w="9525">
            <a:noFill/>
            <a:miter lim="800000"/>
            <a:headEnd/>
            <a:tailEnd/>
          </a:ln>
        </p:spPr>
        <p:txBody>
          <a:bodyPr wrap="none">
            <a:spAutoFit/>
          </a:bodyPr>
          <a:lstStyle/>
          <a:p>
            <a:endParaRPr lang="it-IT">
              <a:solidFill>
                <a:srgbClr val="002060"/>
              </a:solidFill>
            </a:endParaRPr>
          </a:p>
        </p:txBody>
      </p:sp>
      <p:sp>
        <p:nvSpPr>
          <p:cNvPr id="38" name="Rectangle 61"/>
          <p:cNvSpPr>
            <a:spLocks noChangeArrowheads="1"/>
          </p:cNvSpPr>
          <p:nvPr/>
        </p:nvSpPr>
        <p:spPr bwMode="auto">
          <a:xfrm>
            <a:off x="1804993" y="2552700"/>
            <a:ext cx="184731" cy="369332"/>
          </a:xfrm>
          <a:prstGeom prst="rect">
            <a:avLst/>
          </a:prstGeom>
          <a:noFill/>
          <a:ln w="9525">
            <a:noFill/>
            <a:miter lim="800000"/>
            <a:headEnd/>
            <a:tailEnd/>
          </a:ln>
        </p:spPr>
        <p:txBody>
          <a:bodyPr wrap="none">
            <a:spAutoFit/>
          </a:bodyPr>
          <a:lstStyle/>
          <a:p>
            <a:endParaRPr lang="it-IT">
              <a:solidFill>
                <a:srgbClr val="002060"/>
              </a:solidFill>
            </a:endParaRPr>
          </a:p>
        </p:txBody>
      </p:sp>
      <p:sp>
        <p:nvSpPr>
          <p:cNvPr id="39" name="Rectangle 62"/>
          <p:cNvSpPr>
            <a:spLocks noChangeArrowheads="1"/>
          </p:cNvSpPr>
          <p:nvPr/>
        </p:nvSpPr>
        <p:spPr bwMode="auto">
          <a:xfrm>
            <a:off x="1804993" y="2552700"/>
            <a:ext cx="184731" cy="369332"/>
          </a:xfrm>
          <a:prstGeom prst="rect">
            <a:avLst/>
          </a:prstGeom>
          <a:noFill/>
          <a:ln w="9525">
            <a:noFill/>
            <a:miter lim="800000"/>
            <a:headEnd/>
            <a:tailEnd/>
          </a:ln>
        </p:spPr>
        <p:txBody>
          <a:bodyPr wrap="none">
            <a:spAutoFit/>
          </a:bodyPr>
          <a:lstStyle/>
          <a:p>
            <a:endParaRPr lang="it-IT">
              <a:solidFill>
                <a:srgbClr val="002060"/>
              </a:solidFill>
            </a:endParaRPr>
          </a:p>
        </p:txBody>
      </p:sp>
      <p:pic>
        <p:nvPicPr>
          <p:cNvPr id="24" name="Picture 23">
            <a:extLst>
              <a:ext uri="{FF2B5EF4-FFF2-40B4-BE49-F238E27FC236}">
                <a16:creationId xmlns:a16="http://schemas.microsoft.com/office/drawing/2014/main" id="{F35BD76E-071B-4E01-80B6-584DE98DF5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288" y="366670"/>
            <a:ext cx="3836561" cy="1438711"/>
          </a:xfrm>
          <a:prstGeom prst="rect">
            <a:avLst/>
          </a:prstGeom>
        </p:spPr>
      </p:pic>
      <p:sp>
        <p:nvSpPr>
          <p:cNvPr id="17" name="Title 1">
            <a:extLst>
              <a:ext uri="{FF2B5EF4-FFF2-40B4-BE49-F238E27FC236}">
                <a16:creationId xmlns:a16="http://schemas.microsoft.com/office/drawing/2014/main" id="{A6C9C49A-C5D7-6B46-BD0B-EF8BBD2365A2}"/>
              </a:ext>
            </a:extLst>
          </p:cNvPr>
          <p:cNvSpPr txBox="1">
            <a:spLocks/>
          </p:cNvSpPr>
          <p:nvPr/>
        </p:nvSpPr>
        <p:spPr>
          <a:xfrm>
            <a:off x="2266173" y="227681"/>
            <a:ext cx="4212391" cy="8840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4000" dirty="0">
                <a:solidFill>
                  <a:schemeClr val="accent1">
                    <a:lumMod val="50000"/>
                  </a:schemeClr>
                </a:solidFill>
                <a:latin typeface="Arial Black" charset="0"/>
                <a:ea typeface="Arial Black" charset="0"/>
                <a:cs typeface="Arial Black" charset="0"/>
              </a:rPr>
              <a:t>SEDITANK</a:t>
            </a:r>
            <a:br>
              <a:rPr lang="en-US" sz="4000" b="1" dirty="0">
                <a:solidFill>
                  <a:schemeClr val="accent1">
                    <a:lumMod val="50000"/>
                  </a:schemeClr>
                </a:solidFill>
              </a:rPr>
            </a:br>
            <a:r>
              <a:rPr lang="en-US" sz="2400" b="1" dirty="0">
                <a:solidFill>
                  <a:schemeClr val="accent1">
                    <a:lumMod val="50000"/>
                  </a:schemeClr>
                </a:solidFill>
              </a:rPr>
              <a:t>Grit Removal</a:t>
            </a:r>
          </a:p>
        </p:txBody>
      </p:sp>
      <p:graphicFrame>
        <p:nvGraphicFramePr>
          <p:cNvPr id="25" name="Diagram 24">
            <a:extLst>
              <a:ext uri="{FF2B5EF4-FFF2-40B4-BE49-F238E27FC236}">
                <a16:creationId xmlns:a16="http://schemas.microsoft.com/office/drawing/2014/main" id="{9DA96495-BED4-9847-9E85-897B76C1BB64}"/>
              </a:ext>
            </a:extLst>
          </p:cNvPr>
          <p:cNvGraphicFramePr/>
          <p:nvPr>
            <p:extLst>
              <p:ext uri="{D42A27DB-BD31-4B8C-83A1-F6EECF244321}">
                <p14:modId xmlns:p14="http://schemas.microsoft.com/office/powerpoint/2010/main" val="388181637"/>
              </p:ext>
            </p:extLst>
          </p:nvPr>
        </p:nvGraphicFramePr>
        <p:xfrm>
          <a:off x="1131403" y="2698696"/>
          <a:ext cx="4864735" cy="28981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Title 1">
            <a:extLst>
              <a:ext uri="{FF2B5EF4-FFF2-40B4-BE49-F238E27FC236}">
                <a16:creationId xmlns:a16="http://schemas.microsoft.com/office/drawing/2014/main" id="{A6430FB6-4934-C647-9079-4944A7573ED7}"/>
              </a:ext>
            </a:extLst>
          </p:cNvPr>
          <p:cNvSpPr txBox="1">
            <a:spLocks/>
          </p:cNvSpPr>
          <p:nvPr/>
        </p:nvSpPr>
        <p:spPr>
          <a:xfrm>
            <a:off x="747545" y="1805381"/>
            <a:ext cx="5632449" cy="653592"/>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b="1" dirty="0">
                <a:solidFill>
                  <a:schemeClr val="accent1">
                    <a:lumMod val="50000"/>
                  </a:schemeClr>
                </a:solidFill>
              </a:rPr>
              <a:t>Food Waste</a:t>
            </a:r>
          </a:p>
          <a:p>
            <a:r>
              <a:rPr lang="en-US" sz="2800" b="1" dirty="0">
                <a:solidFill>
                  <a:schemeClr val="accent1">
                    <a:lumMod val="50000"/>
                  </a:schemeClr>
                </a:solidFill>
              </a:rPr>
              <a:t>Process Equipment</a:t>
            </a:r>
          </a:p>
        </p:txBody>
      </p:sp>
      <p:sp>
        <p:nvSpPr>
          <p:cNvPr id="29" name="Subtitle 2">
            <a:extLst>
              <a:ext uri="{FF2B5EF4-FFF2-40B4-BE49-F238E27FC236}">
                <a16:creationId xmlns:a16="http://schemas.microsoft.com/office/drawing/2014/main" id="{28DA141F-FC25-4A45-82E1-8640DB395C46}"/>
              </a:ext>
            </a:extLst>
          </p:cNvPr>
          <p:cNvSpPr txBox="1">
            <a:spLocks/>
          </p:cNvSpPr>
          <p:nvPr/>
        </p:nvSpPr>
        <p:spPr>
          <a:xfrm>
            <a:off x="857250" y="8662088"/>
            <a:ext cx="5143500" cy="4242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1000" b="1" dirty="0"/>
              <a:t>DRYCAKE</a:t>
            </a:r>
          </a:p>
          <a:p>
            <a:pPr>
              <a:spcBef>
                <a:spcPts val="0"/>
              </a:spcBef>
            </a:pPr>
            <a:r>
              <a:rPr lang="en-US" sz="1000" dirty="0" err="1"/>
              <a:t>projects@drycake.com</a:t>
            </a:r>
            <a:endParaRPr lang="en-US" sz="1000" dirty="0">
              <a:hlinkClick r:id="rId9"/>
            </a:endParaRPr>
          </a:p>
          <a:p>
            <a:endParaRPr lang="en-US" dirty="0"/>
          </a:p>
        </p:txBody>
      </p:sp>
      <p:sp>
        <p:nvSpPr>
          <p:cNvPr id="14" name="object 18">
            <a:extLst>
              <a:ext uri="{FF2B5EF4-FFF2-40B4-BE49-F238E27FC236}">
                <a16:creationId xmlns:a16="http://schemas.microsoft.com/office/drawing/2014/main" id="{6D3E18EB-AC28-E445-A0BE-E578F23E95DA}"/>
              </a:ext>
            </a:extLst>
          </p:cNvPr>
          <p:cNvSpPr/>
          <p:nvPr>
            <p:custDataLst>
              <p:tags r:id="rId1"/>
            </p:custDataLst>
          </p:nvPr>
        </p:nvSpPr>
        <p:spPr>
          <a:xfrm>
            <a:off x="1421498" y="5246906"/>
            <a:ext cx="4492121" cy="325310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53670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857250" y="8662088"/>
            <a:ext cx="5143500" cy="4242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1000" b="1" dirty="0"/>
              <a:t>DRYCAKE</a:t>
            </a:r>
          </a:p>
          <a:p>
            <a:pPr>
              <a:spcBef>
                <a:spcPts val="0"/>
              </a:spcBef>
            </a:pPr>
            <a:r>
              <a:rPr lang="en-US" sz="1000" dirty="0" err="1"/>
              <a:t>projects@drycake.com</a:t>
            </a:r>
            <a:endParaRPr lang="en-US" sz="1000" dirty="0">
              <a:hlinkClick r:id="rId3"/>
            </a:endParaRPr>
          </a:p>
          <a:p>
            <a:endParaRPr lang="en-US" dirty="0"/>
          </a:p>
        </p:txBody>
      </p:sp>
      <p:pic>
        <p:nvPicPr>
          <p:cNvPr id="16" name="Picture 15" descr="../../../../../Desktop/LOGO%20Drycake%201-877-v2R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7589" y="187600"/>
            <a:ext cx="2165522" cy="649282"/>
          </a:xfrm>
          <a:prstGeom prst="rect">
            <a:avLst/>
          </a:prstGeom>
          <a:noFill/>
          <a:ln>
            <a:noFill/>
          </a:ln>
        </p:spPr>
      </p:pic>
      <p:sp>
        <p:nvSpPr>
          <p:cNvPr id="17" name="Title 1">
            <a:extLst>
              <a:ext uri="{FF2B5EF4-FFF2-40B4-BE49-F238E27FC236}">
                <a16:creationId xmlns:a16="http://schemas.microsoft.com/office/drawing/2014/main" id="{35FB6F56-E8C3-CA42-A510-43EF13FF5CD2}"/>
              </a:ext>
            </a:extLst>
          </p:cNvPr>
          <p:cNvSpPr txBox="1">
            <a:spLocks/>
          </p:cNvSpPr>
          <p:nvPr/>
        </p:nvSpPr>
        <p:spPr>
          <a:xfrm>
            <a:off x="2266173" y="227681"/>
            <a:ext cx="4212391" cy="8840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4000" dirty="0">
                <a:solidFill>
                  <a:schemeClr val="accent1">
                    <a:lumMod val="50000"/>
                  </a:schemeClr>
                </a:solidFill>
                <a:latin typeface="Arial Black" charset="0"/>
                <a:ea typeface="Arial Black" charset="0"/>
                <a:cs typeface="Arial Black" charset="0"/>
              </a:rPr>
              <a:t>SEDITANK</a:t>
            </a:r>
            <a:br>
              <a:rPr lang="en-US" sz="4000" b="1" dirty="0">
                <a:solidFill>
                  <a:schemeClr val="accent1">
                    <a:lumMod val="50000"/>
                  </a:schemeClr>
                </a:solidFill>
              </a:rPr>
            </a:br>
            <a:r>
              <a:rPr lang="en-US" sz="2400" b="1" dirty="0">
                <a:solidFill>
                  <a:schemeClr val="accent1">
                    <a:lumMod val="50000"/>
                  </a:schemeClr>
                </a:solidFill>
              </a:rPr>
              <a:t>Grit Removal</a:t>
            </a:r>
          </a:p>
        </p:txBody>
      </p:sp>
      <p:sp>
        <p:nvSpPr>
          <p:cNvPr id="28" name="Title 1">
            <a:extLst>
              <a:ext uri="{FF2B5EF4-FFF2-40B4-BE49-F238E27FC236}">
                <a16:creationId xmlns:a16="http://schemas.microsoft.com/office/drawing/2014/main" id="{03EBAE21-EE9C-7849-A615-1E272612990D}"/>
              </a:ext>
            </a:extLst>
          </p:cNvPr>
          <p:cNvSpPr txBox="1">
            <a:spLocks/>
          </p:cNvSpPr>
          <p:nvPr/>
        </p:nvSpPr>
        <p:spPr>
          <a:xfrm>
            <a:off x="318412" y="1151857"/>
            <a:ext cx="5632449" cy="65359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b="1" dirty="0">
                <a:solidFill>
                  <a:schemeClr val="accent1">
                    <a:lumMod val="50000"/>
                  </a:schemeClr>
                </a:solidFill>
              </a:rPr>
              <a:t>Post Depackager Grit Removal</a:t>
            </a:r>
          </a:p>
        </p:txBody>
      </p:sp>
      <p:pic>
        <p:nvPicPr>
          <p:cNvPr id="5" name="Picture 4">
            <a:extLst>
              <a:ext uri="{FF2B5EF4-FFF2-40B4-BE49-F238E27FC236}">
                <a16:creationId xmlns:a16="http://schemas.microsoft.com/office/drawing/2014/main" id="{BF1BD696-D0CB-A24D-975A-2BD44DF3A8C0}"/>
              </a:ext>
            </a:extLst>
          </p:cNvPr>
          <p:cNvPicPr>
            <a:picLocks noChangeAspect="1"/>
          </p:cNvPicPr>
          <p:nvPr/>
        </p:nvPicPr>
        <p:blipFill>
          <a:blip r:embed="rId5"/>
          <a:stretch>
            <a:fillRect/>
          </a:stretch>
        </p:blipFill>
        <p:spPr>
          <a:xfrm>
            <a:off x="3449146" y="5789533"/>
            <a:ext cx="2083120" cy="1420936"/>
          </a:xfrm>
          <a:prstGeom prst="rect">
            <a:avLst/>
          </a:prstGeom>
        </p:spPr>
      </p:pic>
      <p:pic>
        <p:nvPicPr>
          <p:cNvPr id="8" name="Picture 7">
            <a:extLst>
              <a:ext uri="{FF2B5EF4-FFF2-40B4-BE49-F238E27FC236}">
                <a16:creationId xmlns:a16="http://schemas.microsoft.com/office/drawing/2014/main" id="{11897ADA-DFDF-7848-91B7-01E7CFA8339F}"/>
              </a:ext>
            </a:extLst>
          </p:cNvPr>
          <p:cNvPicPr>
            <a:picLocks noChangeAspect="1"/>
          </p:cNvPicPr>
          <p:nvPr/>
        </p:nvPicPr>
        <p:blipFill>
          <a:blip r:embed="rId6"/>
          <a:stretch>
            <a:fillRect/>
          </a:stretch>
        </p:blipFill>
        <p:spPr>
          <a:xfrm>
            <a:off x="650928" y="3254039"/>
            <a:ext cx="2205291" cy="1545440"/>
          </a:xfrm>
          <a:prstGeom prst="rect">
            <a:avLst/>
          </a:prstGeom>
        </p:spPr>
      </p:pic>
      <p:sp>
        <p:nvSpPr>
          <p:cNvPr id="42" name="Rectangle 41">
            <a:extLst>
              <a:ext uri="{FF2B5EF4-FFF2-40B4-BE49-F238E27FC236}">
                <a16:creationId xmlns:a16="http://schemas.microsoft.com/office/drawing/2014/main" id="{76674446-EEC0-904D-A307-C1B92A77ACDF}"/>
              </a:ext>
            </a:extLst>
          </p:cNvPr>
          <p:cNvSpPr/>
          <p:nvPr/>
        </p:nvSpPr>
        <p:spPr>
          <a:xfrm>
            <a:off x="5684675" y="4054507"/>
            <a:ext cx="2159285" cy="1323439"/>
          </a:xfrm>
          <a:prstGeom prst="rect">
            <a:avLst/>
          </a:prstGeom>
        </p:spPr>
        <p:txBody>
          <a:bodyPr wrap="square">
            <a:spAutoFit/>
          </a:bodyPr>
          <a:lstStyle/>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endParaRPr lang="en-CA" sz="1200" dirty="0">
              <a:solidFill>
                <a:srgbClr val="253860"/>
              </a:solidFill>
              <a:latin typeface="Calibri" panose="020F0502020204030204" pitchFamily="34" charset="0"/>
              <a:cs typeface="Calibri" panose="020F0502020204030204" pitchFamily="34" charset="0"/>
            </a:endParaRPr>
          </a:p>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endParaRPr lang="en-CA" sz="1200" dirty="0">
              <a:solidFill>
                <a:srgbClr val="253860"/>
              </a:solidFill>
              <a:latin typeface="Calibri" panose="020F0502020204030204" pitchFamily="34" charset="0"/>
              <a:cs typeface="Calibri" panose="020F0502020204030204" pitchFamily="34" charset="0"/>
            </a:endParaRPr>
          </a:p>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endParaRPr lang="en-CA" sz="1200" dirty="0">
              <a:solidFill>
                <a:srgbClr val="253860"/>
              </a:solidFill>
              <a:latin typeface="Calibri" panose="020F0502020204030204" pitchFamily="34" charset="0"/>
              <a:cs typeface="Calibri" panose="020F0502020204030204" pitchFamily="34" charset="0"/>
            </a:endParaRPr>
          </a:p>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endParaRPr lang="en-CA" sz="1200" dirty="0">
              <a:solidFill>
                <a:srgbClr val="253860"/>
              </a:solidFill>
              <a:latin typeface="Calibri" panose="020F0502020204030204" pitchFamily="34" charset="0"/>
              <a:cs typeface="Calibri" panose="020F0502020204030204" pitchFamily="34" charset="0"/>
            </a:endParaRPr>
          </a:p>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253860"/>
                </a:solidFill>
                <a:latin typeface="Calibri" panose="020F0502020204030204" pitchFamily="34" charset="0"/>
                <a:cs typeface="Calibri" panose="020F0502020204030204" pitchFamily="34" charset="0"/>
              </a:rPr>
              <a:t> </a:t>
            </a:r>
          </a:p>
        </p:txBody>
      </p:sp>
      <p:sp>
        <p:nvSpPr>
          <p:cNvPr id="47" name="Rectangle 46">
            <a:extLst>
              <a:ext uri="{FF2B5EF4-FFF2-40B4-BE49-F238E27FC236}">
                <a16:creationId xmlns:a16="http://schemas.microsoft.com/office/drawing/2014/main" id="{2FFA7770-93E3-0A44-92E8-4982B43147F5}"/>
              </a:ext>
            </a:extLst>
          </p:cNvPr>
          <p:cNvSpPr/>
          <p:nvPr/>
        </p:nvSpPr>
        <p:spPr>
          <a:xfrm>
            <a:off x="317813" y="1848658"/>
            <a:ext cx="5632449" cy="907941"/>
          </a:xfrm>
          <a:prstGeom prst="rect">
            <a:avLst/>
          </a:prstGeom>
        </p:spPr>
        <p:txBody>
          <a:bodyPr wrap="square">
            <a:spAutoFit/>
          </a:bodyPr>
          <a:lstStyle/>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002060"/>
                </a:solidFill>
                <a:latin typeface="Calibri" panose="020F0502020204030204" pitchFamily="34" charset="0"/>
                <a:cs typeface="Calibri" panose="020F0502020204030204" pitchFamily="34" charset="0"/>
              </a:rPr>
              <a:t>The grit, heavy inert fraction, exits </a:t>
            </a:r>
            <a:r>
              <a:rPr lang="en-CA" sz="1200" dirty="0" err="1">
                <a:solidFill>
                  <a:srgbClr val="002060"/>
                </a:solidFill>
                <a:latin typeface="Calibri" panose="020F0502020204030204" pitchFamily="34" charset="0"/>
                <a:cs typeface="Calibri" panose="020F0502020204030204" pitchFamily="34" charset="0"/>
              </a:rPr>
              <a:t>Depackagers</a:t>
            </a:r>
            <a:r>
              <a:rPr lang="en-CA" sz="1200" dirty="0">
                <a:solidFill>
                  <a:srgbClr val="002060"/>
                </a:solidFill>
                <a:latin typeface="Calibri" panose="020F0502020204030204" pitchFamily="34" charset="0"/>
                <a:cs typeface="Calibri" panose="020F0502020204030204" pitchFamily="34" charset="0"/>
              </a:rPr>
              <a:t> with the organics outlet. The grit represents an important maintenance cost for Biogas Reactors,  and is undesirable in the final digestate.</a:t>
            </a:r>
          </a:p>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002060"/>
                </a:solidFill>
                <a:latin typeface="Calibri" panose="020F0502020204030204" pitchFamily="34" charset="0"/>
                <a:cs typeface="Calibri" panose="020F0502020204030204" pitchFamily="34" charset="0"/>
              </a:rPr>
              <a:t>The Seditank removes the grit prior to entering the Biogas Reactors.</a:t>
            </a:r>
          </a:p>
        </p:txBody>
      </p:sp>
      <p:sp>
        <p:nvSpPr>
          <p:cNvPr id="51" name="Rectangle 50">
            <a:extLst>
              <a:ext uri="{FF2B5EF4-FFF2-40B4-BE49-F238E27FC236}">
                <a16:creationId xmlns:a16="http://schemas.microsoft.com/office/drawing/2014/main" id="{B0A2EBF4-F01B-6646-8431-3B05B1B3B2EC}"/>
              </a:ext>
            </a:extLst>
          </p:cNvPr>
          <p:cNvSpPr/>
          <p:nvPr/>
        </p:nvSpPr>
        <p:spPr>
          <a:xfrm>
            <a:off x="234614" y="4755819"/>
            <a:ext cx="1406954" cy="276999"/>
          </a:xfrm>
          <a:prstGeom prst="rect">
            <a:avLst/>
          </a:prstGeom>
        </p:spPr>
        <p:txBody>
          <a:bodyPr wrap="square">
            <a:spAutoFit/>
          </a:bodyPr>
          <a:lstStyle/>
          <a:p>
            <a:pPr fontAlgn="base">
              <a:spcAft>
                <a:spcPct val="0"/>
              </a:spcAft>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endParaRPr lang="en-CA" sz="1200" dirty="0">
              <a:solidFill>
                <a:srgbClr val="002060"/>
              </a:solidFill>
              <a:latin typeface="Calibri" panose="020F0502020204030204" pitchFamily="34" charset="0"/>
              <a:cs typeface="Calibri" panose="020F0502020204030204" pitchFamily="34" charset="0"/>
            </a:endParaRPr>
          </a:p>
        </p:txBody>
      </p:sp>
      <p:sp>
        <p:nvSpPr>
          <p:cNvPr id="96" name="Rectangle 95">
            <a:extLst>
              <a:ext uri="{FF2B5EF4-FFF2-40B4-BE49-F238E27FC236}">
                <a16:creationId xmlns:a16="http://schemas.microsoft.com/office/drawing/2014/main" id="{07DF2490-BC82-514E-B3A4-AFA1995559E3}"/>
              </a:ext>
            </a:extLst>
          </p:cNvPr>
          <p:cNvSpPr/>
          <p:nvPr/>
        </p:nvSpPr>
        <p:spPr>
          <a:xfrm>
            <a:off x="550333" y="4694354"/>
            <a:ext cx="1147237" cy="461665"/>
          </a:xfrm>
          <a:prstGeom prst="rect">
            <a:avLst/>
          </a:prstGeom>
        </p:spPr>
        <p:txBody>
          <a:bodyPr wrap="square">
            <a:spAutoFit/>
          </a:bodyPr>
          <a:lstStyle/>
          <a:p>
            <a:pPr fontAlgn="base">
              <a:spcAft>
                <a:spcPct val="0"/>
              </a:spcAft>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chemeClr val="accent1"/>
                </a:solidFill>
                <a:latin typeface="Calibri" panose="020F0502020204030204" pitchFamily="34" charset="0"/>
                <a:cs typeface="Calibri" panose="020F0502020204030204" pitchFamily="34" charset="0"/>
              </a:rPr>
              <a:t>Depackager Organic Outlet</a:t>
            </a:r>
          </a:p>
        </p:txBody>
      </p:sp>
      <p:sp>
        <p:nvSpPr>
          <p:cNvPr id="1054" name="Rectangle 1053">
            <a:extLst>
              <a:ext uri="{FF2B5EF4-FFF2-40B4-BE49-F238E27FC236}">
                <a16:creationId xmlns:a16="http://schemas.microsoft.com/office/drawing/2014/main" id="{641D2B9B-849C-C941-8610-EB5155ED2197}"/>
              </a:ext>
            </a:extLst>
          </p:cNvPr>
          <p:cNvSpPr/>
          <p:nvPr/>
        </p:nvSpPr>
        <p:spPr>
          <a:xfrm>
            <a:off x="320263" y="7357507"/>
            <a:ext cx="4000884" cy="1384995"/>
          </a:xfrm>
          <a:prstGeom prst="rect">
            <a:avLst/>
          </a:prstGeom>
        </p:spPr>
        <p:txBody>
          <a:bodyPr wrap="square">
            <a:spAutoFit/>
          </a:bodyPr>
          <a:lstStyle/>
          <a:p>
            <a:pPr fontAlgn="base">
              <a:spcAft>
                <a:spcPct val="0"/>
              </a:spcAft>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002060"/>
                </a:solidFill>
                <a:latin typeface="Arial" panose="020B0604020202020204" pitchFamily="34" charset="0"/>
                <a:cs typeface="Arial" panose="020B0604020202020204" pitchFamily="34" charset="0"/>
              </a:rPr>
              <a:t>As a second step, a Sediwash can be used to further recover organic matter. By washing the grit, the final weight of the grit can be reduced by 60% and the gas yield can be increased by 1%. </a:t>
            </a:r>
          </a:p>
          <a:p>
            <a:pPr fontAlgn="base">
              <a:spcAft>
                <a:spcPct val="0"/>
              </a:spcAft>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endParaRPr lang="en-CA" sz="1200" dirty="0">
              <a:solidFill>
                <a:srgbClr val="002060"/>
              </a:solidFill>
              <a:latin typeface="Arial" panose="020B0604020202020204" pitchFamily="34" charset="0"/>
              <a:cs typeface="Arial" panose="020B0604020202020204" pitchFamily="34" charset="0"/>
            </a:endParaRPr>
          </a:p>
          <a:p>
            <a:pPr fontAlgn="base">
              <a:spcAft>
                <a:spcPct val="0"/>
              </a:spcAft>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002060"/>
                </a:solidFill>
                <a:latin typeface="Arial" panose="020B0604020202020204" pitchFamily="34" charset="0"/>
                <a:cs typeface="Arial" panose="020B0604020202020204" pitchFamily="34" charset="0"/>
              </a:rPr>
              <a:t>Furthermore, as the separated grit is drier it can assist in the liquid balance of the plant</a:t>
            </a:r>
          </a:p>
        </p:txBody>
      </p:sp>
      <p:sp>
        <p:nvSpPr>
          <p:cNvPr id="115" name="object 18">
            <a:extLst>
              <a:ext uri="{FF2B5EF4-FFF2-40B4-BE49-F238E27FC236}">
                <a16:creationId xmlns:a16="http://schemas.microsoft.com/office/drawing/2014/main" id="{158BDFAC-4169-014E-8409-C3CA4DA49220}"/>
              </a:ext>
            </a:extLst>
          </p:cNvPr>
          <p:cNvSpPr/>
          <p:nvPr>
            <p:custDataLst>
              <p:tags r:id="rId1"/>
            </p:custDataLst>
          </p:nvPr>
        </p:nvSpPr>
        <p:spPr>
          <a:xfrm>
            <a:off x="755066" y="4572000"/>
            <a:ext cx="3049564" cy="2156268"/>
          </a:xfrm>
          <a:prstGeom prst="rect">
            <a:avLst/>
          </a:prstGeom>
          <a:blipFill>
            <a:blip r:embed="rId7" cstate="print"/>
            <a:stretch>
              <a:fillRect/>
            </a:stretch>
          </a:blipFill>
        </p:spPr>
        <p:txBody>
          <a:bodyPr wrap="square" lIns="0" tIns="0" rIns="0" bIns="0" rtlCol="0"/>
          <a:lstStyle/>
          <a:p>
            <a:endParaRPr/>
          </a:p>
        </p:txBody>
      </p:sp>
      <p:sp>
        <p:nvSpPr>
          <p:cNvPr id="1061" name="TextBox 1060">
            <a:extLst>
              <a:ext uri="{FF2B5EF4-FFF2-40B4-BE49-F238E27FC236}">
                <a16:creationId xmlns:a16="http://schemas.microsoft.com/office/drawing/2014/main" id="{E349B7F5-7C7A-1E44-A633-1F538EDA9DAB}"/>
              </a:ext>
            </a:extLst>
          </p:cNvPr>
          <p:cNvSpPr txBox="1"/>
          <p:nvPr/>
        </p:nvSpPr>
        <p:spPr>
          <a:xfrm>
            <a:off x="-552893" y="5231219"/>
            <a:ext cx="184731" cy="369332"/>
          </a:xfrm>
          <a:prstGeom prst="rect">
            <a:avLst/>
          </a:prstGeom>
          <a:noFill/>
        </p:spPr>
        <p:txBody>
          <a:bodyPr wrap="none" rtlCol="0">
            <a:spAutoFit/>
          </a:bodyPr>
          <a:lstStyle/>
          <a:p>
            <a:endParaRPr lang="en-CA" dirty="0"/>
          </a:p>
        </p:txBody>
      </p:sp>
      <p:cxnSp>
        <p:nvCxnSpPr>
          <p:cNvPr id="1064" name="Elbow Connector 1063">
            <a:extLst>
              <a:ext uri="{FF2B5EF4-FFF2-40B4-BE49-F238E27FC236}">
                <a16:creationId xmlns:a16="http://schemas.microsoft.com/office/drawing/2014/main" id="{79968A01-ABED-1843-B459-26A4BD9D7319}"/>
              </a:ext>
            </a:extLst>
          </p:cNvPr>
          <p:cNvCxnSpPr/>
          <p:nvPr/>
        </p:nvCxnSpPr>
        <p:spPr>
          <a:xfrm rot="5400000">
            <a:off x="948035" y="4551303"/>
            <a:ext cx="1097985" cy="631179"/>
          </a:xfrm>
          <a:prstGeom prst="bentConnector3">
            <a:avLst>
              <a:gd name="adj1" fmla="val 73584"/>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Elbow Connector 1066">
            <a:extLst>
              <a:ext uri="{FF2B5EF4-FFF2-40B4-BE49-F238E27FC236}">
                <a16:creationId xmlns:a16="http://schemas.microsoft.com/office/drawing/2014/main" id="{CDB58773-C29F-1B47-A330-187B13C811EC}"/>
              </a:ext>
            </a:extLst>
          </p:cNvPr>
          <p:cNvCxnSpPr>
            <a:cxnSpLocks/>
            <a:endCxn id="1085" idx="1"/>
          </p:cNvCxnSpPr>
          <p:nvPr/>
        </p:nvCxnSpPr>
        <p:spPr>
          <a:xfrm flipV="1">
            <a:off x="3738520" y="5053752"/>
            <a:ext cx="1043602" cy="748238"/>
          </a:xfrm>
          <a:prstGeom prst="bentConnector3">
            <a:avLst>
              <a:gd name="adj1" fmla="val 5000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76" name="Picture 1075">
            <a:extLst>
              <a:ext uri="{FF2B5EF4-FFF2-40B4-BE49-F238E27FC236}">
                <a16:creationId xmlns:a16="http://schemas.microsoft.com/office/drawing/2014/main" id="{F9DE3E05-FF11-FE40-9DD5-1278321FBA66}"/>
              </a:ext>
            </a:extLst>
          </p:cNvPr>
          <p:cNvPicPr>
            <a:picLocks noChangeAspect="1"/>
          </p:cNvPicPr>
          <p:nvPr/>
        </p:nvPicPr>
        <p:blipFill>
          <a:blip r:embed="rId8"/>
          <a:stretch>
            <a:fillRect/>
          </a:stretch>
        </p:blipFill>
        <p:spPr>
          <a:xfrm>
            <a:off x="4257175" y="6806242"/>
            <a:ext cx="1824671" cy="2033025"/>
          </a:xfrm>
          <a:prstGeom prst="rect">
            <a:avLst/>
          </a:prstGeom>
        </p:spPr>
      </p:pic>
      <p:pic>
        <p:nvPicPr>
          <p:cNvPr id="1085" name="Picture 1084" descr="A picture containing wall, dirty&#10;&#10;Description automatically generated">
            <a:extLst>
              <a:ext uri="{FF2B5EF4-FFF2-40B4-BE49-F238E27FC236}">
                <a16:creationId xmlns:a16="http://schemas.microsoft.com/office/drawing/2014/main" id="{D3C55886-E816-0F4C-8C64-53644D62E32A}"/>
              </a:ext>
            </a:extLst>
          </p:cNvPr>
          <p:cNvPicPr>
            <a:picLocks noChangeAspect="1"/>
          </p:cNvPicPr>
          <p:nvPr/>
        </p:nvPicPr>
        <p:blipFill>
          <a:blip r:embed="rId9"/>
          <a:stretch>
            <a:fillRect/>
          </a:stretch>
        </p:blipFill>
        <p:spPr>
          <a:xfrm>
            <a:off x="4782122" y="4296359"/>
            <a:ext cx="1824671" cy="1514785"/>
          </a:xfrm>
          <a:prstGeom prst="rect">
            <a:avLst/>
          </a:prstGeom>
        </p:spPr>
      </p:pic>
      <p:pic>
        <p:nvPicPr>
          <p:cNvPr id="1087" name="Picture 1086" descr="A pile of gravel&#10;&#10;Description automatically generated with low confidence">
            <a:extLst>
              <a:ext uri="{FF2B5EF4-FFF2-40B4-BE49-F238E27FC236}">
                <a16:creationId xmlns:a16="http://schemas.microsoft.com/office/drawing/2014/main" id="{A7AF3AEE-0E9A-B343-8B13-09C6D7E9BDD3}"/>
              </a:ext>
            </a:extLst>
          </p:cNvPr>
          <p:cNvPicPr>
            <a:picLocks noChangeAspect="1"/>
          </p:cNvPicPr>
          <p:nvPr/>
        </p:nvPicPr>
        <p:blipFill>
          <a:blip r:embed="rId10"/>
          <a:stretch>
            <a:fillRect/>
          </a:stretch>
        </p:blipFill>
        <p:spPr>
          <a:xfrm>
            <a:off x="3571037" y="2892351"/>
            <a:ext cx="1164449" cy="1514786"/>
          </a:xfrm>
          <a:prstGeom prst="rect">
            <a:avLst/>
          </a:prstGeom>
        </p:spPr>
      </p:pic>
      <p:cxnSp>
        <p:nvCxnSpPr>
          <p:cNvPr id="151" name="Elbow Connector 150">
            <a:extLst>
              <a:ext uri="{FF2B5EF4-FFF2-40B4-BE49-F238E27FC236}">
                <a16:creationId xmlns:a16="http://schemas.microsoft.com/office/drawing/2014/main" id="{F178D406-2E18-9A4C-85A8-AC6E747DAC78}"/>
              </a:ext>
            </a:extLst>
          </p:cNvPr>
          <p:cNvCxnSpPr>
            <a:cxnSpLocks/>
            <a:stCxn id="1085" idx="2"/>
          </p:cNvCxnSpPr>
          <p:nvPr/>
        </p:nvCxnSpPr>
        <p:spPr>
          <a:xfrm rot="5400000">
            <a:off x="5070622" y="5940302"/>
            <a:ext cx="752994" cy="494678"/>
          </a:xfrm>
          <a:prstGeom prst="bentConnector3">
            <a:avLst>
              <a:gd name="adj1" fmla="val 9621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6734C464-432F-224C-B224-2942FB0C90E1}"/>
              </a:ext>
            </a:extLst>
          </p:cNvPr>
          <p:cNvCxnSpPr>
            <a:cxnSpLocks/>
          </p:cNvCxnSpPr>
          <p:nvPr/>
        </p:nvCxnSpPr>
        <p:spPr>
          <a:xfrm flipV="1">
            <a:off x="2491076" y="4152642"/>
            <a:ext cx="1043602" cy="748238"/>
          </a:xfrm>
          <a:prstGeom prst="bentConnector3">
            <a:avLst>
              <a:gd name="adj1" fmla="val 5000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6" name="Rectangle 155">
            <a:extLst>
              <a:ext uri="{FF2B5EF4-FFF2-40B4-BE49-F238E27FC236}">
                <a16:creationId xmlns:a16="http://schemas.microsoft.com/office/drawing/2014/main" id="{7587F235-2FFD-AF40-A8C2-1F8B52EC5307}"/>
              </a:ext>
            </a:extLst>
          </p:cNvPr>
          <p:cNvSpPr/>
          <p:nvPr/>
        </p:nvSpPr>
        <p:spPr>
          <a:xfrm>
            <a:off x="3581315" y="4354203"/>
            <a:ext cx="1154172" cy="276999"/>
          </a:xfrm>
          <a:prstGeom prst="rect">
            <a:avLst/>
          </a:prstGeom>
        </p:spPr>
        <p:txBody>
          <a:bodyPr wrap="square">
            <a:spAutoFit/>
          </a:bodyPr>
          <a:lstStyle/>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002060"/>
                </a:solidFill>
                <a:latin typeface="Calibri" panose="020F0502020204030204" pitchFamily="34" charset="0"/>
                <a:cs typeface="Calibri" panose="020F0502020204030204" pitchFamily="34" charset="0"/>
              </a:rPr>
              <a:t>Separated Grit</a:t>
            </a:r>
          </a:p>
        </p:txBody>
      </p:sp>
      <p:sp>
        <p:nvSpPr>
          <p:cNvPr id="71" name="Rectangle 70">
            <a:extLst>
              <a:ext uri="{FF2B5EF4-FFF2-40B4-BE49-F238E27FC236}">
                <a16:creationId xmlns:a16="http://schemas.microsoft.com/office/drawing/2014/main" id="{6D7FB6BB-3EE6-A644-A1F9-FF42BE86B85D}"/>
              </a:ext>
            </a:extLst>
          </p:cNvPr>
          <p:cNvSpPr/>
          <p:nvPr/>
        </p:nvSpPr>
        <p:spPr>
          <a:xfrm>
            <a:off x="3581314" y="2892351"/>
            <a:ext cx="1154172" cy="1679649"/>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9" name="Rectangle 158">
            <a:extLst>
              <a:ext uri="{FF2B5EF4-FFF2-40B4-BE49-F238E27FC236}">
                <a16:creationId xmlns:a16="http://schemas.microsoft.com/office/drawing/2014/main" id="{97B3DC27-3B97-1747-BF56-5E8622217302}"/>
              </a:ext>
            </a:extLst>
          </p:cNvPr>
          <p:cNvSpPr/>
          <p:nvPr/>
        </p:nvSpPr>
        <p:spPr>
          <a:xfrm>
            <a:off x="5135892" y="4026759"/>
            <a:ext cx="1154172" cy="276999"/>
          </a:xfrm>
          <a:prstGeom prst="rect">
            <a:avLst/>
          </a:prstGeom>
        </p:spPr>
        <p:txBody>
          <a:bodyPr wrap="square">
            <a:spAutoFit/>
          </a:bodyPr>
          <a:lstStyle/>
          <a:p>
            <a:pPr algn="just">
              <a:spcBef>
                <a:spcPts val="600"/>
              </a:spcBef>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CA" sz="1200" dirty="0">
                <a:solidFill>
                  <a:srgbClr val="002060"/>
                </a:solidFill>
                <a:latin typeface="Calibri" panose="020F0502020204030204" pitchFamily="34" charset="0"/>
                <a:cs typeface="Calibri" panose="020F0502020204030204" pitchFamily="34" charset="0"/>
              </a:rPr>
              <a:t>Organic Outlet</a:t>
            </a:r>
          </a:p>
        </p:txBody>
      </p:sp>
      <p:sp>
        <p:nvSpPr>
          <p:cNvPr id="160" name="Rectangle 159">
            <a:extLst>
              <a:ext uri="{FF2B5EF4-FFF2-40B4-BE49-F238E27FC236}">
                <a16:creationId xmlns:a16="http://schemas.microsoft.com/office/drawing/2014/main" id="{E1289116-E8F8-5B4C-B3C7-F366C82C0C2E}"/>
              </a:ext>
            </a:extLst>
          </p:cNvPr>
          <p:cNvSpPr/>
          <p:nvPr/>
        </p:nvSpPr>
        <p:spPr>
          <a:xfrm>
            <a:off x="4797740" y="4026759"/>
            <a:ext cx="1824670" cy="176146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2" name="Title 1">
            <a:extLst>
              <a:ext uri="{FF2B5EF4-FFF2-40B4-BE49-F238E27FC236}">
                <a16:creationId xmlns:a16="http://schemas.microsoft.com/office/drawing/2014/main" id="{AE34D278-A108-C741-8AD6-2CFF53EDAE66}"/>
              </a:ext>
            </a:extLst>
          </p:cNvPr>
          <p:cNvSpPr txBox="1">
            <a:spLocks/>
          </p:cNvSpPr>
          <p:nvPr/>
        </p:nvSpPr>
        <p:spPr>
          <a:xfrm>
            <a:off x="317813" y="6758082"/>
            <a:ext cx="5632449" cy="65359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b="1" dirty="0">
                <a:solidFill>
                  <a:schemeClr val="accent1">
                    <a:lumMod val="50000"/>
                  </a:schemeClr>
                </a:solidFill>
                <a:latin typeface="Arial" panose="020B0604020202020204" pitchFamily="34" charset="0"/>
                <a:cs typeface="Arial" panose="020B0604020202020204" pitchFamily="34" charset="0"/>
              </a:rPr>
              <a:t>SEDIWASH</a:t>
            </a:r>
          </a:p>
        </p:txBody>
      </p:sp>
    </p:spTree>
    <p:extLst>
      <p:ext uri="{BB962C8B-B14F-4D97-AF65-F5344CB8AC3E}">
        <p14:creationId xmlns:p14="http://schemas.microsoft.com/office/powerpoint/2010/main" val="141987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857250" y="8662088"/>
            <a:ext cx="5143500" cy="4242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1000" b="1" dirty="0"/>
              <a:t>DRYCAKE</a:t>
            </a:r>
          </a:p>
          <a:p>
            <a:pPr>
              <a:spcBef>
                <a:spcPts val="0"/>
              </a:spcBef>
            </a:pPr>
            <a:r>
              <a:rPr lang="en-US" sz="1000" dirty="0" err="1"/>
              <a:t>projects@drycake.com</a:t>
            </a:r>
            <a:endParaRPr lang="en-US" sz="1000" dirty="0">
              <a:hlinkClick r:id="rId2"/>
            </a:endParaRPr>
          </a:p>
          <a:p>
            <a:endParaRPr lang="en-US" dirty="0"/>
          </a:p>
        </p:txBody>
      </p:sp>
      <p:pic>
        <p:nvPicPr>
          <p:cNvPr id="16" name="Picture 15" descr="../../../../../Desktop/LOGO%20Drycake%201-877-v2R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589" y="187600"/>
            <a:ext cx="2165522" cy="649282"/>
          </a:xfrm>
          <a:prstGeom prst="rect">
            <a:avLst/>
          </a:prstGeom>
          <a:noFill/>
          <a:ln>
            <a:noFill/>
          </a:ln>
        </p:spPr>
      </p:pic>
      <p:sp>
        <p:nvSpPr>
          <p:cNvPr id="17" name="Title 1">
            <a:extLst>
              <a:ext uri="{FF2B5EF4-FFF2-40B4-BE49-F238E27FC236}">
                <a16:creationId xmlns:a16="http://schemas.microsoft.com/office/drawing/2014/main" id="{35FB6F56-E8C3-CA42-A510-43EF13FF5CD2}"/>
              </a:ext>
            </a:extLst>
          </p:cNvPr>
          <p:cNvSpPr txBox="1">
            <a:spLocks/>
          </p:cNvSpPr>
          <p:nvPr/>
        </p:nvSpPr>
        <p:spPr>
          <a:xfrm>
            <a:off x="2266173" y="227681"/>
            <a:ext cx="4212391" cy="8840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4000" dirty="0">
                <a:solidFill>
                  <a:schemeClr val="accent1">
                    <a:lumMod val="50000"/>
                  </a:schemeClr>
                </a:solidFill>
                <a:latin typeface="Arial Black" charset="0"/>
                <a:ea typeface="Arial Black" charset="0"/>
                <a:cs typeface="Arial Black" charset="0"/>
              </a:rPr>
              <a:t>SEDITANK</a:t>
            </a:r>
            <a:br>
              <a:rPr lang="en-US" sz="4000" b="1">
                <a:solidFill>
                  <a:schemeClr val="accent1">
                    <a:lumMod val="50000"/>
                  </a:schemeClr>
                </a:solidFill>
              </a:rPr>
            </a:br>
            <a:r>
              <a:rPr lang="en-US" sz="2400" b="1">
                <a:solidFill>
                  <a:schemeClr val="accent1">
                    <a:lumMod val="50000"/>
                  </a:schemeClr>
                </a:solidFill>
              </a:rPr>
              <a:t>Plastifloat</a:t>
            </a:r>
            <a:endParaRPr lang="en-US" sz="2400" b="1" dirty="0">
              <a:solidFill>
                <a:schemeClr val="accent1">
                  <a:lumMod val="50000"/>
                </a:schemeClr>
              </a:solidFill>
            </a:endParaRPr>
          </a:p>
        </p:txBody>
      </p:sp>
      <p:sp>
        <p:nvSpPr>
          <p:cNvPr id="1061" name="TextBox 1060">
            <a:extLst>
              <a:ext uri="{FF2B5EF4-FFF2-40B4-BE49-F238E27FC236}">
                <a16:creationId xmlns:a16="http://schemas.microsoft.com/office/drawing/2014/main" id="{E349B7F5-7C7A-1E44-A633-1F538EDA9DAB}"/>
              </a:ext>
            </a:extLst>
          </p:cNvPr>
          <p:cNvSpPr txBox="1"/>
          <p:nvPr/>
        </p:nvSpPr>
        <p:spPr>
          <a:xfrm>
            <a:off x="-552893" y="5231219"/>
            <a:ext cx="184731" cy="369332"/>
          </a:xfrm>
          <a:prstGeom prst="rect">
            <a:avLst/>
          </a:prstGeom>
          <a:noFill/>
        </p:spPr>
        <p:txBody>
          <a:bodyPr wrap="none" rtlCol="0">
            <a:spAutoFit/>
          </a:bodyPr>
          <a:lstStyle/>
          <a:p>
            <a:endParaRPr lang="en-CA" dirty="0"/>
          </a:p>
        </p:txBody>
      </p:sp>
      <p:pic>
        <p:nvPicPr>
          <p:cNvPr id="27" name="Picture 119" descr="A close-up of a drill&#10;&#10;Description automatically generated with low confidence">
            <a:extLst>
              <a:ext uri="{FF2B5EF4-FFF2-40B4-BE49-F238E27FC236}">
                <a16:creationId xmlns:a16="http://schemas.microsoft.com/office/drawing/2014/main" id="{CD8DC0CB-1F60-2944-AA1B-D87D79C97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063" y="3789643"/>
            <a:ext cx="2698750" cy="24676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0" descr="A picture containing indoor&#10;&#10;Description automatically generated">
            <a:extLst>
              <a:ext uri="{FF2B5EF4-FFF2-40B4-BE49-F238E27FC236}">
                <a16:creationId xmlns:a16="http://schemas.microsoft.com/office/drawing/2014/main" id="{E2CAEB0D-49C2-C84D-B1B2-9EB9022A8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5403" y="1815024"/>
            <a:ext cx="2698750" cy="18145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1" descr="A picture containing text, indoor&#10;&#10;Description automatically generated">
            <a:extLst>
              <a:ext uri="{FF2B5EF4-FFF2-40B4-BE49-F238E27FC236}">
                <a16:creationId xmlns:a16="http://schemas.microsoft.com/office/drawing/2014/main" id="{E032552E-205D-894F-8F55-D8E4B2BFF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358" y="6413541"/>
            <a:ext cx="4097338" cy="209232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4">
            <a:extLst>
              <a:ext uri="{FF2B5EF4-FFF2-40B4-BE49-F238E27FC236}">
                <a16:creationId xmlns:a16="http://schemas.microsoft.com/office/drawing/2014/main" id="{43C09EFD-B1F0-374E-BEA3-A92F1BDB53E2}"/>
              </a:ext>
            </a:extLst>
          </p:cNvPr>
          <p:cNvSpPr>
            <a:spLocks noChangeArrowheads="1"/>
          </p:cNvSpPr>
          <p:nvPr/>
        </p:nvSpPr>
        <p:spPr bwMode="auto">
          <a:xfrm>
            <a:off x="204652" y="1876697"/>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25392" numCol="1" anchor="ctr" anchorCtr="0" compatLnSpc="1">
            <a:prstTxWarp prst="textNoShape">
              <a:avLst/>
            </a:prstTxWarp>
            <a:spAutoFit/>
          </a:bodyPr>
          <a:lstStyle/>
          <a:p>
            <a:endParaRPr lang="en-US"/>
          </a:p>
        </p:txBody>
      </p:sp>
      <p:sp>
        <p:nvSpPr>
          <p:cNvPr id="33" name="Rectangle 6">
            <a:extLst>
              <a:ext uri="{FF2B5EF4-FFF2-40B4-BE49-F238E27FC236}">
                <a16:creationId xmlns:a16="http://schemas.microsoft.com/office/drawing/2014/main" id="{210164C4-9D98-7442-AC90-C74710A7DAD0}"/>
              </a:ext>
            </a:extLst>
          </p:cNvPr>
          <p:cNvSpPr>
            <a:spLocks noChangeArrowheads="1"/>
          </p:cNvSpPr>
          <p:nvPr/>
        </p:nvSpPr>
        <p:spPr bwMode="auto">
          <a:xfrm>
            <a:off x="204652" y="2333897"/>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000000"/>
                </a:solidFill>
                <a:effectLst/>
                <a:latin typeface="Roboto Regular" panose="02000000000000000000"/>
                <a:ea typeface="Roboto Regular" panose="02000000000000000000"/>
                <a:cs typeface="Roboto Regular" panose="0200000000000000000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FC606C6A-A776-C543-B511-D5F930FC5515}"/>
              </a:ext>
            </a:extLst>
          </p:cNvPr>
          <p:cNvSpPr/>
          <p:nvPr/>
        </p:nvSpPr>
        <p:spPr>
          <a:xfrm>
            <a:off x="299358" y="1201908"/>
            <a:ext cx="3709577" cy="646331"/>
          </a:xfrm>
          <a:prstGeom prst="rect">
            <a:avLst/>
          </a:prstGeom>
        </p:spPr>
        <p:txBody>
          <a:bodyPr wrap="square">
            <a:spAutoFit/>
          </a:bodyPr>
          <a:lstStyle/>
          <a:p>
            <a:pPr lvl="0" defTabSz="914400" eaLnBrk="0" fontAlgn="base" hangingPunct="0">
              <a:spcBef>
                <a:spcPct val="0"/>
              </a:spcBef>
              <a:spcAft>
                <a:spcPct val="0"/>
              </a:spcAft>
            </a:pPr>
            <a:r>
              <a:rPr lang="en-US" altLang="en-US" sz="3600" b="1" dirty="0">
                <a:solidFill>
                  <a:srgbClr val="002060"/>
                </a:solidFill>
                <a:latin typeface="Gautami" panose="020B0502040204020203" pitchFamily="34" charset="0"/>
                <a:ea typeface="Roboto Regular" panose="02000000000000000000"/>
              </a:rPr>
              <a:t>Plastifloat</a:t>
            </a:r>
          </a:p>
        </p:txBody>
      </p:sp>
      <p:sp>
        <p:nvSpPr>
          <p:cNvPr id="3" name="Rectangle 2">
            <a:extLst>
              <a:ext uri="{FF2B5EF4-FFF2-40B4-BE49-F238E27FC236}">
                <a16:creationId xmlns:a16="http://schemas.microsoft.com/office/drawing/2014/main" id="{3FEEBC22-1DF9-D144-9318-D32EDDD8D9A5}"/>
              </a:ext>
            </a:extLst>
          </p:cNvPr>
          <p:cNvSpPr/>
          <p:nvPr/>
        </p:nvSpPr>
        <p:spPr>
          <a:xfrm>
            <a:off x="299358" y="1717533"/>
            <a:ext cx="3429000" cy="4154984"/>
          </a:xfrm>
          <a:prstGeom prst="rect">
            <a:avLst/>
          </a:prstGeom>
        </p:spPr>
        <p:txBody>
          <a:bodyPr>
            <a:spAutoFit/>
          </a:bodyPr>
          <a:lstStyle/>
          <a:p>
            <a:pPr lvl="0" algn="just" defTabSz="914400" eaLnBrk="0" fontAlgn="base" hangingPunct="0">
              <a:spcBef>
                <a:spcPct val="0"/>
              </a:spcBef>
              <a:spcAft>
                <a:spcPct val="0"/>
              </a:spcAft>
            </a:pPr>
            <a:r>
              <a:rPr lang="en-US" altLang="en-US" sz="1200" dirty="0">
                <a:solidFill>
                  <a:srgbClr val="002060"/>
                </a:solidFill>
                <a:latin typeface="Calibri" panose="020F0502020204030204" pitchFamily="34" charset="0"/>
                <a:ea typeface="Roboto Regular" panose="02000000000000000000"/>
                <a:cs typeface="Calibri" panose="020F0502020204030204" pitchFamily="34" charset="0"/>
              </a:rPr>
              <a:t>The Seditank can optionally equipped with a, patent pending, Plastifloat system that removes residual plastics from the </a:t>
            </a:r>
            <a:r>
              <a:rPr lang="en-US" altLang="en-US" sz="1200" dirty="0" err="1">
                <a:solidFill>
                  <a:srgbClr val="002060"/>
                </a:solidFill>
                <a:latin typeface="Calibri" panose="020F0502020204030204" pitchFamily="34" charset="0"/>
                <a:ea typeface="Roboto Regular" panose="02000000000000000000"/>
                <a:cs typeface="Calibri" panose="020F0502020204030204" pitchFamily="34" charset="0"/>
              </a:rPr>
              <a:t>Depackager</a:t>
            </a:r>
            <a:r>
              <a:rPr lang="en-US" altLang="en-US" sz="1200" dirty="0">
                <a:solidFill>
                  <a:srgbClr val="002060"/>
                </a:solidFill>
                <a:latin typeface="Calibri" panose="020F0502020204030204" pitchFamily="34" charset="0"/>
                <a:ea typeface="Roboto Regular" panose="02000000000000000000"/>
                <a:cs typeface="Calibri" panose="020F0502020204030204" pitchFamily="34" charset="0"/>
              </a:rPr>
              <a:t> organics</a:t>
            </a:r>
            <a:endParaRPr lang="en-US" altLang="en-US" sz="1200" dirty="0">
              <a:solidFill>
                <a:srgbClr val="002060"/>
              </a:solidFill>
              <a:latin typeface="Calibri" panose="020F0502020204030204" pitchFamily="34" charset="0"/>
              <a:cs typeface="Calibri" panose="020F0502020204030204" pitchFamily="34" charset="0"/>
            </a:endParaRPr>
          </a:p>
          <a:p>
            <a:pPr lvl="0" defTabSz="914400" eaLnBrk="0" fontAlgn="base" hangingPunct="0">
              <a:spcBef>
                <a:spcPct val="0"/>
              </a:spcBef>
              <a:spcAft>
                <a:spcPct val="0"/>
              </a:spcAft>
            </a:pPr>
            <a:r>
              <a:rPr lang="en-US" altLang="en-US" sz="1200" dirty="0">
                <a:solidFill>
                  <a:srgbClr val="002060"/>
                </a:solidFill>
                <a:latin typeface="Calibri" panose="020F0502020204030204" pitchFamily="34" charset="0"/>
                <a:ea typeface="Roboto Regular" panose="02000000000000000000"/>
                <a:cs typeface="Calibri" panose="020F0502020204030204" pitchFamily="34" charset="0"/>
              </a:rPr>
              <a:t>The Floatate is removed by an adjustable valve and baffle plate and the clean liquid exits the unit by gravity into a buffer tank to pump the organics into the digester. The solid baffle plate by design retains all plastics including the  microplastics.</a:t>
            </a:r>
            <a:endParaRPr lang="en-US" altLang="en-US" sz="1200" dirty="0">
              <a:solidFill>
                <a:srgbClr val="002060"/>
              </a:solidFill>
              <a:latin typeface="Calibri" panose="020F0502020204030204" pitchFamily="34" charset="0"/>
              <a:cs typeface="Calibri" panose="020F0502020204030204" pitchFamily="34" charset="0"/>
            </a:endParaRPr>
          </a:p>
          <a:p>
            <a:pPr lvl="0" algn="just" defTabSz="914400" eaLnBrk="0" fontAlgn="base" hangingPunct="0">
              <a:spcBef>
                <a:spcPct val="0"/>
              </a:spcBef>
              <a:spcAft>
                <a:spcPct val="0"/>
              </a:spcAft>
            </a:pPr>
            <a:r>
              <a:rPr lang="en-US" altLang="en-US" sz="1200" dirty="0">
                <a:solidFill>
                  <a:srgbClr val="002060"/>
                </a:solidFill>
                <a:latin typeface="Calibri" panose="020F0502020204030204" pitchFamily="34" charset="0"/>
                <a:ea typeface="Roboto Regular" panose="02000000000000000000"/>
                <a:cs typeface="Calibri" panose="020F0502020204030204" pitchFamily="34" charset="0"/>
              </a:rPr>
              <a:t>The Floatate containing the plastics is processed by a small Twister designed with a special mesh to recover the plastics and homogenize the organic scum. The Organics is then re-introduced into the Seditank-Plastifloat.  Plastics even recovered in a high concentration are still mixed with some scum, which has a very high energy value.</a:t>
            </a:r>
            <a:endParaRPr lang="en-US" altLang="en-US" sz="1200" dirty="0">
              <a:solidFill>
                <a:srgbClr val="002060"/>
              </a:solidFill>
              <a:latin typeface="Calibri" panose="020F0502020204030204" pitchFamily="34" charset="0"/>
              <a:cs typeface="Calibri" panose="020F0502020204030204" pitchFamily="34" charset="0"/>
            </a:endParaRPr>
          </a:p>
          <a:p>
            <a:pPr lvl="0" algn="just" defTabSz="914400" eaLnBrk="0" fontAlgn="base" hangingPunct="0">
              <a:spcBef>
                <a:spcPct val="0"/>
              </a:spcBef>
              <a:spcAft>
                <a:spcPct val="0"/>
              </a:spcAft>
            </a:pPr>
            <a:r>
              <a:rPr lang="en-US" altLang="en-US" sz="1200" dirty="0">
                <a:solidFill>
                  <a:srgbClr val="002060"/>
                </a:solidFill>
                <a:latin typeface="Calibri" panose="020F0502020204030204" pitchFamily="34" charset="0"/>
                <a:ea typeface="Roboto Regular" panose="02000000000000000000"/>
                <a:cs typeface="Calibri" panose="020F0502020204030204" pitchFamily="34" charset="0"/>
              </a:rPr>
              <a:t>The Floatate is introduced into the Twister while processing feed stock directly into the vortex, at a position where the wind speed is more than 20 miles per hour guarantees that even the microplastics will be separated from the organics and discharge from the packaging discharge on the top of the Twister unit.  </a:t>
            </a:r>
            <a:endParaRPr lang="en-US" altLang="en-US" sz="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208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1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1722</TotalTime>
  <Words>372</Words>
  <Application>Microsoft Macintosh PowerPoint</Application>
  <PresentationFormat>On-screen Show (4:3)</PresentationFormat>
  <Paragraphs>38</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Arial Black</vt:lpstr>
      <vt:lpstr>Calibri</vt:lpstr>
      <vt:lpstr>Calibri Light</vt:lpstr>
      <vt:lpstr>Gautami</vt:lpstr>
      <vt:lpstr>Roboto Regular</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cedric vanderbeken</dc:creator>
  <cp:lastModifiedBy>Cedric Vanderbeken</cp:lastModifiedBy>
  <cp:revision>31</cp:revision>
  <cp:lastPrinted>2021-01-05T08:26:16Z</cp:lastPrinted>
  <dcterms:created xsi:type="dcterms:W3CDTF">2019-08-01T13:27:58Z</dcterms:created>
  <dcterms:modified xsi:type="dcterms:W3CDTF">2021-08-27T15:17:59Z</dcterms:modified>
</cp:coreProperties>
</file>